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DC09E1E6-6994-4631-8464-282B22BE6630}" type="datetimeFigureOut">
              <a:rPr lang="ar-IQ" smtClean="0"/>
              <a:t>08/04/1440</a:t>
            </a:fld>
            <a:endParaRPr lang="ar-IQ"/>
          </a:p>
        </p:txBody>
      </p:sp>
      <p:sp>
        <p:nvSpPr>
          <p:cNvPr id="5" name="Footer Placeholder 4"/>
          <p:cNvSpPr>
            <a:spLocks noGrp="1"/>
          </p:cNvSpPr>
          <p:nvPr>
            <p:ph type="ftr" sz="quarter" idx="11"/>
          </p:nvPr>
        </p:nvSpPr>
        <p:spPr>
          <a:xfrm>
            <a:off x="1174044" y="5357592"/>
            <a:ext cx="5034845" cy="365125"/>
          </a:xfrm>
        </p:spPr>
        <p:txBody>
          <a:bodyPr/>
          <a:lstStyle/>
          <a:p>
            <a:endParaRPr lang="ar-IQ"/>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9FEC681A-539F-445B-AEE9-68991464630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C09E1E6-6994-4631-8464-282B22BE6630}" type="datetimeFigureOut">
              <a:rPr lang="ar-IQ" smtClean="0"/>
              <a:t>08/04/1440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EC681A-539F-445B-AEE9-68991464630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C09E1E6-6994-4631-8464-282B22BE6630}" type="datetimeFigureOut">
              <a:rPr lang="ar-IQ" smtClean="0"/>
              <a:t>08/04/1440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EC681A-539F-445B-AEE9-68991464630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C09E1E6-6994-4631-8464-282B22BE6630}" type="datetimeFigureOut">
              <a:rPr lang="ar-IQ" smtClean="0"/>
              <a:t>08/04/1440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EC681A-539F-445B-AEE9-68991464630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C09E1E6-6994-4631-8464-282B22BE6630}" type="datetimeFigureOut">
              <a:rPr lang="ar-IQ" smtClean="0"/>
              <a:t>08/04/1440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EC681A-539F-445B-AEE9-68991464630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DC09E1E6-6994-4631-8464-282B22BE6630}" type="datetimeFigureOut">
              <a:rPr lang="ar-IQ" smtClean="0"/>
              <a:t>08/04/1440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FEC681A-539F-445B-AEE9-689914646308}" type="slidenum">
              <a:rPr lang="ar-IQ" smtClean="0"/>
              <a:t>‹#›</a:t>
            </a:fld>
            <a:endParaRPr lang="ar-IQ"/>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DC09E1E6-6994-4631-8464-282B22BE6630}" type="datetimeFigureOut">
              <a:rPr lang="ar-IQ" smtClean="0"/>
              <a:t>08/04/1440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FEC681A-539F-445B-AEE9-689914646308}" type="slidenum">
              <a:rPr lang="ar-IQ" smtClean="0"/>
              <a:t>‹#›</a:t>
            </a:fld>
            <a:endParaRPr lang="ar-IQ"/>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C09E1E6-6994-4631-8464-282B22BE6630}" type="datetimeFigureOut">
              <a:rPr lang="ar-IQ" smtClean="0"/>
              <a:t>08/04/1440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FEC681A-539F-445B-AEE9-68991464630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9E1E6-6994-4631-8464-282B22BE6630}" type="datetimeFigureOut">
              <a:rPr lang="ar-IQ" smtClean="0"/>
              <a:t>08/04/1440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FEC681A-539F-445B-AEE9-68991464630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DC09E1E6-6994-4631-8464-282B22BE6630}" type="datetimeFigureOut">
              <a:rPr lang="ar-IQ" smtClean="0"/>
              <a:t>08/04/1440</a:t>
            </a:fld>
            <a:endParaRPr lang="ar-IQ"/>
          </a:p>
        </p:txBody>
      </p:sp>
      <p:sp>
        <p:nvSpPr>
          <p:cNvPr id="6" name="Footer Placeholder 5"/>
          <p:cNvSpPr>
            <a:spLocks noGrp="1"/>
          </p:cNvSpPr>
          <p:nvPr>
            <p:ph type="ftr" sz="quarter" idx="11"/>
          </p:nvPr>
        </p:nvSpPr>
        <p:spPr>
          <a:xfrm rot="-60000">
            <a:off x="914554" y="5829261"/>
            <a:ext cx="3522607" cy="365125"/>
          </a:xfrm>
        </p:spPr>
        <p:txBody>
          <a:bodyPr/>
          <a:lstStyle/>
          <a:p>
            <a:endParaRPr lang="ar-IQ"/>
          </a:p>
        </p:txBody>
      </p:sp>
      <p:sp>
        <p:nvSpPr>
          <p:cNvPr id="7" name="Slide Number Placeholder 6"/>
          <p:cNvSpPr>
            <a:spLocks noGrp="1"/>
          </p:cNvSpPr>
          <p:nvPr>
            <p:ph type="sldNum" sz="quarter" idx="12"/>
          </p:nvPr>
        </p:nvSpPr>
        <p:spPr>
          <a:xfrm rot="60000">
            <a:off x="7557313" y="5896961"/>
            <a:ext cx="554023" cy="365125"/>
          </a:xfrm>
        </p:spPr>
        <p:txBody>
          <a:bodyPr/>
          <a:lstStyle/>
          <a:p>
            <a:fld id="{9FEC681A-539F-445B-AEE9-68991464630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DC09E1E6-6994-4631-8464-282B22BE6630}" type="datetimeFigureOut">
              <a:rPr lang="ar-IQ" smtClean="0"/>
              <a:t>08/04/1440</a:t>
            </a:fld>
            <a:endParaRPr lang="ar-IQ"/>
          </a:p>
        </p:txBody>
      </p:sp>
      <p:sp>
        <p:nvSpPr>
          <p:cNvPr id="6" name="Footer Placeholder 5"/>
          <p:cNvSpPr>
            <a:spLocks noGrp="1"/>
          </p:cNvSpPr>
          <p:nvPr>
            <p:ph type="ftr" sz="quarter" idx="11"/>
          </p:nvPr>
        </p:nvSpPr>
        <p:spPr>
          <a:xfrm rot="-60000">
            <a:off x="914569" y="5831037"/>
            <a:ext cx="3319043" cy="365125"/>
          </a:xfrm>
        </p:spPr>
        <p:txBody>
          <a:bodyPr/>
          <a:lstStyle/>
          <a:p>
            <a:endParaRPr lang="ar-IQ"/>
          </a:p>
        </p:txBody>
      </p:sp>
      <p:sp>
        <p:nvSpPr>
          <p:cNvPr id="7" name="Slide Number Placeholder 6"/>
          <p:cNvSpPr>
            <a:spLocks noGrp="1"/>
          </p:cNvSpPr>
          <p:nvPr>
            <p:ph type="sldNum" sz="quarter" idx="12"/>
          </p:nvPr>
        </p:nvSpPr>
        <p:spPr>
          <a:xfrm rot="60000">
            <a:off x="7562089" y="5900026"/>
            <a:ext cx="554023" cy="365125"/>
          </a:xfrm>
        </p:spPr>
        <p:txBody>
          <a:bodyPr/>
          <a:lstStyle/>
          <a:p>
            <a:fld id="{9FEC681A-539F-445B-AEE9-68991464630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DC09E1E6-6994-4631-8464-282B22BE6630}" type="datetimeFigureOut">
              <a:rPr lang="ar-IQ" smtClean="0"/>
              <a:t>08/04/1440</a:t>
            </a:fld>
            <a:endParaRPr lang="ar-IQ"/>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9FEC681A-539F-445B-AEE9-68991464630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59632" y="2852936"/>
            <a:ext cx="6629400" cy="1219201"/>
          </a:xfrm>
        </p:spPr>
        <p:txBody>
          <a:bodyPr>
            <a:normAutofit fontScale="90000"/>
          </a:bodyPr>
          <a:lstStyle/>
          <a:p>
            <a:pPr>
              <a:lnSpc>
                <a:spcPct val="115000"/>
              </a:lnSpc>
            </a:pPr>
            <a:r>
              <a:rPr lang="ar-IQ" b="1" dirty="0">
                <a:solidFill>
                  <a:srgbClr val="1F497D"/>
                </a:solidFill>
                <a:latin typeface="Calibri"/>
                <a:ea typeface="Times New Roman"/>
                <a:cs typeface="Simplified Arabic"/>
              </a:rPr>
              <a:t>انواع السباحة</a:t>
            </a:r>
            <a:r>
              <a:rPr lang="en-US" sz="3200" dirty="0">
                <a:latin typeface="Calibri"/>
                <a:ea typeface="Calibri"/>
                <a:cs typeface="Arial"/>
              </a:rPr>
              <a:t/>
            </a:r>
            <a:br>
              <a:rPr lang="en-US" sz="3200" dirty="0">
                <a:latin typeface="Calibri"/>
                <a:ea typeface="Calibri"/>
                <a:cs typeface="Arial"/>
              </a:rPr>
            </a:br>
            <a:endParaRPr lang="ar-IQ" dirty="0"/>
          </a:p>
        </p:txBody>
      </p:sp>
    </p:spTree>
    <p:extLst>
      <p:ext uri="{BB962C8B-B14F-4D97-AF65-F5344CB8AC3E}">
        <p14:creationId xmlns:p14="http://schemas.microsoft.com/office/powerpoint/2010/main" val="275056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908720"/>
            <a:ext cx="7488832" cy="2569934"/>
          </a:xfrm>
          <a:prstGeom prst="rect">
            <a:avLst/>
          </a:prstGeom>
        </p:spPr>
        <p:txBody>
          <a:bodyPr wrap="square">
            <a:spAutoFit/>
          </a:bodyPr>
          <a:lstStyle/>
          <a:p>
            <a:pPr>
              <a:lnSpc>
                <a:spcPct val="115000"/>
              </a:lnSpc>
            </a:pPr>
            <a:r>
              <a:rPr lang="ar-SA" sz="2800" dirty="0" smtClean="0">
                <a:solidFill>
                  <a:srgbClr val="1F497D"/>
                </a:solidFill>
                <a:effectLst/>
                <a:latin typeface="Calibri"/>
                <a:ea typeface="Times New Roman"/>
                <a:cs typeface="Simplified Arabic"/>
              </a:rPr>
              <a:t>اولا: سباحة الصدر</a:t>
            </a:r>
            <a:r>
              <a:rPr lang="en-US" sz="2800" dirty="0" smtClean="0">
                <a:solidFill>
                  <a:srgbClr val="1F497D"/>
                </a:solidFill>
                <a:effectLst/>
                <a:latin typeface="Simplified Arabic"/>
                <a:ea typeface="Times New Roman"/>
                <a:cs typeface="Arial"/>
              </a:rPr>
              <a:t> ( Breaststroke ) </a:t>
            </a:r>
            <a:r>
              <a:rPr lang="ar-IQ" sz="2800" dirty="0" smtClean="0">
                <a:solidFill>
                  <a:srgbClr val="1F497D"/>
                </a:solidFill>
                <a:effectLst/>
                <a:latin typeface="Calibri"/>
                <a:ea typeface="Times New Roman"/>
                <a:cs typeface="Simplified Arabic"/>
              </a:rPr>
              <a:t>:-</a:t>
            </a:r>
            <a:endParaRPr lang="en-US" sz="2000" dirty="0" smtClean="0">
              <a:effectLst/>
              <a:latin typeface="Calibri"/>
              <a:ea typeface="Calibri"/>
              <a:cs typeface="Arial"/>
            </a:endParaRPr>
          </a:p>
          <a:p>
            <a:pPr>
              <a:lnSpc>
                <a:spcPct val="115000"/>
              </a:lnSpc>
            </a:pPr>
            <a:r>
              <a:rPr lang="ar-SA" sz="2800" dirty="0" smtClean="0">
                <a:solidFill>
                  <a:srgbClr val="1F497D"/>
                </a:solidFill>
                <a:effectLst/>
                <a:latin typeface="Calibri"/>
                <a:ea typeface="Times New Roman"/>
                <a:cs typeface="Simplified Arabic"/>
              </a:rPr>
              <a:t>في سباحة الصدر يقوم السباح بوضع جسمه على الصدر، والكتفان يكونان على خط واحد مع سطح ماء الحوض. يجب على السباح إظهار جزء من مؤخرة رأسه فوق الماء، ويخرج فمه تارة للتنفس</a:t>
            </a:r>
            <a:r>
              <a:rPr lang="en-US" sz="2800" dirty="0" smtClean="0">
                <a:solidFill>
                  <a:srgbClr val="1F497D"/>
                </a:solidFill>
                <a:effectLst/>
                <a:latin typeface="Times New Roman"/>
                <a:ea typeface="Times New Roman"/>
                <a:cs typeface="Arial"/>
              </a:rPr>
              <a:t>. </a:t>
            </a:r>
            <a:endParaRPr lang="en-US" sz="2000" dirty="0">
              <a:effectLst/>
              <a:latin typeface="Calibri"/>
              <a:ea typeface="Calibri"/>
              <a:cs typeface="Aria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5435" y="3478654"/>
            <a:ext cx="6984776" cy="2163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6358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صورة 3" descr="الوصف: http://newsimg.bbc.co.uk/media/images/38117000/gif/_38117584_back_strok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844824"/>
            <a:ext cx="6120680" cy="100811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4"/>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5" name="Rectangle 7"/>
          <p:cNvSpPr>
            <a:spLocks noChangeArrowheads="1"/>
          </p:cNvSpPr>
          <p:nvPr/>
        </p:nvSpPr>
        <p:spPr bwMode="auto">
          <a:xfrm>
            <a:off x="1403648" y="1037928"/>
            <a:ext cx="64554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ثانيا: سباحة الظهر</a:t>
            </a:r>
            <a:r>
              <a:rPr kumimoji="0" lang="en-US"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 ( Backstroke ) </a:t>
            </a:r>
            <a:r>
              <a:rPr kumimoji="0" lang="ar-IQ"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a:t>
            </a:r>
            <a:endParaRPr kumimoji="0" lang="ar-IQ" sz="3200" b="1" i="0" u="none" strike="noStrike" cap="none" normalizeH="0" baseline="0" dirty="0" smtClean="0">
              <a:ln>
                <a:noFill/>
              </a:ln>
              <a:solidFill>
                <a:srgbClr val="FF0000"/>
              </a:solidFill>
              <a:effectLst/>
              <a:latin typeface="Arial" pitchFamily="34" charset="0"/>
              <a:cs typeface="Arial" pitchFamily="34" charset="0"/>
            </a:endParaRPr>
          </a:p>
        </p:txBody>
      </p:sp>
      <p:sp>
        <p:nvSpPr>
          <p:cNvPr id="6" name="Rectangle 8"/>
          <p:cNvSpPr>
            <a:spLocks noChangeArrowheads="1"/>
          </p:cNvSpPr>
          <p:nvPr/>
        </p:nvSpPr>
        <p:spPr bwMode="auto">
          <a:xfrm rot="10800000" flipV="1">
            <a:off x="683568" y="3134002"/>
            <a:ext cx="7524836"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dirty="0" smtClean="0">
              <a:ln>
                <a:noFill/>
              </a:ln>
              <a:solidFill>
                <a:srgbClr val="1F497D"/>
              </a:solidFill>
              <a:effectLst/>
              <a:latin typeface="Simplified Arabic" pitchFamily="18" charset="-78"/>
              <a:ea typeface="Times New Roman" pitchFamily="18" charset="0"/>
              <a:cs typeface="Simplified Arabic" pitchFamily="18" charset="-78"/>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1F497D"/>
                </a:solidFill>
                <a:effectLst/>
                <a:latin typeface="Simplified Arabic" pitchFamily="18" charset="-78"/>
                <a:ea typeface="Times New Roman" pitchFamily="18" charset="0"/>
                <a:cs typeface="Simplified Arabic" pitchFamily="18" charset="-78"/>
              </a:rPr>
              <a:t>     في سباحة الظهر يقوم السباح بالاندفاع من الحائط عند البداية على ظهره ويبدأ بالتجديف التبادلي الجانبي من خلف الرأس وحتى موازاة الفخذ, وتكون القدمان ممتدة ومستمرة الحركة ويجب </a:t>
            </a:r>
            <a:r>
              <a:rPr kumimoji="0" lang="en-US" sz="2800" b="0" i="0" u="none" strike="noStrike" cap="none" normalizeH="0" baseline="0" dirty="0" smtClean="0">
                <a:ln>
                  <a:noFill/>
                </a:ln>
                <a:solidFill>
                  <a:srgbClr val="1F497D"/>
                </a:solidFill>
                <a:effectLst/>
                <a:latin typeface="Simplified Arabic" pitchFamily="18" charset="-78"/>
                <a:ea typeface="Times New Roman" pitchFamily="18" charset="0"/>
                <a:cs typeface="Simplified Arabic" pitchFamily="18" charset="-78"/>
              </a:rPr>
              <a:t>.</a:t>
            </a:r>
            <a:r>
              <a:rPr kumimoji="0" lang="ar-SA" sz="2800" b="0" i="0" u="none" strike="noStrike" cap="none" normalizeH="0" baseline="0" dirty="0" smtClean="0">
                <a:ln>
                  <a:noFill/>
                </a:ln>
                <a:solidFill>
                  <a:srgbClr val="1F497D"/>
                </a:solidFill>
                <a:effectLst/>
                <a:latin typeface="Simplified Arabic" pitchFamily="18" charset="-78"/>
                <a:ea typeface="Times New Roman" pitchFamily="18" charset="0"/>
                <a:cs typeface="Simplified Arabic" pitchFamily="18" charset="-78"/>
              </a:rPr>
              <a:t>عدم خروج الركبتين من الماء</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74161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491880" y="776624"/>
            <a:ext cx="40583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ثالثا: سباحة الفراشة</a:t>
            </a:r>
            <a:r>
              <a:rPr kumimoji="0" lang="en-US" sz="20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 :( Butterfly ) </a:t>
            </a:r>
            <a:endParaRPr kumimoji="0" lang="en-US" sz="2000" b="1" i="0" u="none" strike="noStrike" cap="none" normalizeH="0" baseline="0" dirty="0" smtClean="0">
              <a:ln>
                <a:noFill/>
              </a:ln>
              <a:solidFill>
                <a:srgbClr val="FF0000"/>
              </a:solidFill>
              <a:effectLst/>
              <a:latin typeface="Arial" pitchFamily="34" charset="0"/>
              <a:cs typeface="Arial" pitchFamily="34" charset="0"/>
            </a:endParaRPr>
          </a:p>
        </p:txBody>
      </p:sp>
      <p:sp>
        <p:nvSpPr>
          <p:cNvPr id="3" name="Rectangle 3"/>
          <p:cNvSpPr>
            <a:spLocks noChangeArrowheads="1"/>
          </p:cNvSpPr>
          <p:nvPr/>
        </p:nvSpPr>
        <p:spPr bwMode="auto">
          <a:xfrm>
            <a:off x="845840" y="2420888"/>
            <a:ext cx="7452320"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endParaRPr kumimoji="0" lang="ar-SA" sz="2000" b="0" i="0" u="none" strike="noStrike" cap="none" normalizeH="0" baseline="0" dirty="0" smtClean="0">
              <a:ln>
                <a:noFill/>
              </a:ln>
              <a:solidFill>
                <a:srgbClr val="1F497D"/>
              </a:solidFill>
              <a:effectLst/>
              <a:latin typeface="Simplified Arabic" pitchFamily="18" charset="-78"/>
              <a:ea typeface="Times New Roman" pitchFamily="18" charset="0"/>
              <a:cs typeface="Simplified Arabic" pitchFamily="18" charset="-78"/>
            </a:endParaRPr>
          </a:p>
          <a:p>
            <a:pPr marL="0" marR="0" lvl="0" indent="0" defTabSz="91440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1F497D"/>
                </a:solidFill>
                <a:effectLst/>
                <a:latin typeface="Simplified Arabic" pitchFamily="18" charset="-78"/>
                <a:ea typeface="Times New Roman" pitchFamily="18" charset="0"/>
                <a:cs typeface="Simplified Arabic" pitchFamily="18" charset="-78"/>
              </a:rPr>
              <a:t>     في سباحة الفراشة يقوم السباح بتحريك كلتا ذراعيه إلى الأمام وفوق الماء، ومن ثم يدفعهما إلى الخلف معاً ويعيد الحركة بشكل متواصل، وتعتبر سباحة الفراشة من اصعب انواع السباحة وذلك لأنها تتطلب قوة عضلية كافية وخاصة في منطقة الخصر ولياقة بدنية عالية</a:t>
            </a:r>
            <a:r>
              <a:rPr kumimoji="0" lang="en-US" sz="2400" b="0" i="0" u="none" strike="noStrike" cap="none" normalizeH="0" baseline="0" dirty="0" smtClean="0">
                <a:ln>
                  <a:noFill/>
                </a:ln>
                <a:solidFill>
                  <a:srgbClr val="1F497D"/>
                </a:solidFill>
                <a:effectLst/>
                <a:latin typeface="Simplified Arabic" pitchFamily="18" charset="-78"/>
                <a:ea typeface="Times New Roman" pitchFamily="18" charset="0"/>
                <a:cs typeface="Simplified Arabic" pitchFamily="18" charset="-78"/>
              </a:rPr>
              <a:t>)</a:t>
            </a:r>
            <a:r>
              <a:rPr kumimoji="0" lang="ar-SA" sz="2400" b="0" i="0" u="none" strike="noStrike" cap="none" normalizeH="0" baseline="0" dirty="0" smtClean="0">
                <a:ln>
                  <a:noFill/>
                </a:ln>
                <a:solidFill>
                  <a:srgbClr val="1F497D"/>
                </a:solidFill>
                <a:effectLst/>
                <a:latin typeface="Simplified Arabic" pitchFamily="18" charset="-78"/>
                <a:ea typeface="Times New Roman" pitchFamily="18" charset="0"/>
                <a:cs typeface="Simplified Arabic" pitchFamily="18" charset="-78"/>
              </a:rPr>
              <a:t>يجب إظهار الايدي على سطح الماء اثناء الخروج للتنفس</a:t>
            </a:r>
            <a:r>
              <a:rPr kumimoji="0" lang="en-US" sz="2400" b="0" i="0" u="none" strike="noStrike" cap="none" normalizeH="0" baseline="0" dirty="0" smtClean="0">
                <a:ln>
                  <a:noFill/>
                </a:ln>
                <a:solidFill>
                  <a:srgbClr val="1F497D"/>
                </a:solidFill>
                <a:effectLst/>
                <a:latin typeface="Simplified Arabic" pitchFamily="18" charset="-78"/>
                <a:ea typeface="Times New Roman" pitchFamily="18" charset="0"/>
                <a:cs typeface="Simplified Arabic" pitchFamily="18" charset="-78"/>
              </a:rPr>
              <a:t>(</a:t>
            </a:r>
            <a:r>
              <a:rPr kumimoji="0" lang="en-US" sz="1400" b="0" i="0" u="none" strike="noStrike" cap="none" normalizeH="0" baseline="0" dirty="0" smtClean="0">
                <a:ln>
                  <a:noFill/>
                </a:ln>
                <a:solidFill>
                  <a:srgbClr val="1F497D"/>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rgbClr val="1F497D"/>
                </a:solidFill>
                <a:effectLst/>
                <a:latin typeface="Arial" pitchFamily="34" charset="0"/>
                <a:ea typeface="Times New Roman" pitchFamily="18" charset="0"/>
                <a:cs typeface="Arial" pitchFamily="34" charset="0"/>
              </a:rPr>
            </a:br>
            <a:r>
              <a:rPr kumimoji="0" lang="en-US" sz="1400" b="0" i="0" u="none" strike="noStrike" cap="none" normalizeH="0" baseline="0" dirty="0" smtClean="0">
                <a:ln>
                  <a:noFill/>
                </a:ln>
                <a:solidFill>
                  <a:srgbClr val="1F497D"/>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rgbClr val="1F497D"/>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صورة 4" descr="C:\Users\almalak center\Downloads\ض1.jpg"/>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340768"/>
            <a:ext cx="6912768" cy="828675"/>
          </a:xfrm>
          <a:prstGeom prst="rect">
            <a:avLst/>
          </a:prstGeom>
          <a:noFill/>
          <a:ln>
            <a:noFill/>
          </a:ln>
        </p:spPr>
      </p:pic>
    </p:spTree>
    <p:extLst>
      <p:ext uri="{BB962C8B-B14F-4D97-AF65-F5344CB8AC3E}">
        <p14:creationId xmlns:p14="http://schemas.microsoft.com/office/powerpoint/2010/main" val="702231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901385"/>
            <a:ext cx="7488832" cy="4799775"/>
          </a:xfrm>
          <a:prstGeom prst="rect">
            <a:avLst/>
          </a:prstGeom>
        </p:spPr>
        <p:txBody>
          <a:bodyPr wrap="square">
            <a:spAutoFit/>
          </a:bodyPr>
          <a:lstStyle/>
          <a:p>
            <a:pPr>
              <a:lnSpc>
                <a:spcPct val="115000"/>
              </a:lnSpc>
            </a:pPr>
            <a:r>
              <a:rPr lang="ar-SA" sz="2800" b="1" dirty="0" smtClean="0">
                <a:solidFill>
                  <a:srgbClr val="FF0000"/>
                </a:solidFill>
                <a:effectLst/>
                <a:latin typeface="Calibri"/>
                <a:ea typeface="Times New Roman"/>
                <a:cs typeface="Simplified Arabic"/>
              </a:rPr>
              <a:t>رابعا: السباحة الحرة </a:t>
            </a:r>
            <a:r>
              <a:rPr lang="en-US" sz="2800" b="1" dirty="0" smtClean="0">
                <a:solidFill>
                  <a:srgbClr val="FF0000"/>
                </a:solidFill>
                <a:effectLst/>
                <a:latin typeface="Simplified Arabic"/>
                <a:ea typeface="Times New Roman"/>
                <a:cs typeface="Arial"/>
              </a:rPr>
              <a:t>: (( Freestyle ))</a:t>
            </a:r>
          </a:p>
          <a:p>
            <a:pPr>
              <a:lnSpc>
                <a:spcPct val="115000"/>
              </a:lnSpc>
            </a:pPr>
            <a:endParaRPr lang="en-US" sz="1400" dirty="0">
              <a:solidFill>
                <a:srgbClr val="1F497D"/>
              </a:solidFill>
              <a:latin typeface="Simplified Arabic"/>
              <a:ea typeface="Calibri"/>
              <a:cs typeface="Arial"/>
            </a:endParaRPr>
          </a:p>
          <a:p>
            <a:pPr>
              <a:lnSpc>
                <a:spcPct val="115000"/>
              </a:lnSpc>
            </a:pPr>
            <a:endParaRPr lang="en-US" sz="1400" dirty="0" smtClean="0">
              <a:solidFill>
                <a:srgbClr val="1F497D"/>
              </a:solidFill>
              <a:effectLst/>
              <a:latin typeface="Simplified Arabic"/>
              <a:ea typeface="Calibri"/>
              <a:cs typeface="Arial"/>
            </a:endParaRPr>
          </a:p>
          <a:p>
            <a:pPr>
              <a:lnSpc>
                <a:spcPct val="115000"/>
              </a:lnSpc>
            </a:pPr>
            <a:endParaRPr lang="en-US" sz="1400" dirty="0">
              <a:solidFill>
                <a:srgbClr val="1F497D"/>
              </a:solidFill>
              <a:latin typeface="Simplified Arabic"/>
              <a:ea typeface="Calibri"/>
              <a:cs typeface="Arial"/>
            </a:endParaRPr>
          </a:p>
          <a:p>
            <a:pPr>
              <a:lnSpc>
                <a:spcPct val="115000"/>
              </a:lnSpc>
            </a:pPr>
            <a:endParaRPr lang="en-US" sz="1400" dirty="0" smtClean="0">
              <a:solidFill>
                <a:srgbClr val="1F497D"/>
              </a:solidFill>
              <a:effectLst/>
              <a:latin typeface="Simplified Arabic"/>
              <a:ea typeface="Calibri"/>
              <a:cs typeface="Arial"/>
            </a:endParaRPr>
          </a:p>
          <a:p>
            <a:pPr>
              <a:lnSpc>
                <a:spcPct val="115000"/>
              </a:lnSpc>
            </a:pPr>
            <a:endParaRPr lang="en-US" sz="1400" dirty="0">
              <a:solidFill>
                <a:srgbClr val="1F497D"/>
              </a:solidFill>
              <a:latin typeface="Simplified Arabic"/>
              <a:ea typeface="Calibri"/>
              <a:cs typeface="Arial"/>
            </a:endParaRPr>
          </a:p>
          <a:p>
            <a:pPr>
              <a:lnSpc>
                <a:spcPct val="115000"/>
              </a:lnSpc>
            </a:pPr>
            <a:endParaRPr lang="en-US" sz="1400" dirty="0" smtClean="0">
              <a:solidFill>
                <a:srgbClr val="1F497D"/>
              </a:solidFill>
              <a:effectLst/>
              <a:latin typeface="Simplified Arabic"/>
              <a:ea typeface="Calibri"/>
              <a:cs typeface="Arial"/>
            </a:endParaRPr>
          </a:p>
          <a:p>
            <a:pPr>
              <a:lnSpc>
                <a:spcPct val="115000"/>
              </a:lnSpc>
            </a:pPr>
            <a:endParaRPr lang="en-US" sz="1400" dirty="0">
              <a:solidFill>
                <a:srgbClr val="1F497D"/>
              </a:solidFill>
              <a:latin typeface="Simplified Arabic"/>
              <a:ea typeface="Calibri"/>
              <a:cs typeface="Arial"/>
            </a:endParaRPr>
          </a:p>
          <a:p>
            <a:pPr>
              <a:lnSpc>
                <a:spcPct val="115000"/>
              </a:lnSpc>
            </a:pPr>
            <a:endParaRPr lang="en-US" sz="1400" dirty="0" smtClean="0">
              <a:solidFill>
                <a:srgbClr val="1F497D"/>
              </a:solidFill>
              <a:effectLst/>
              <a:latin typeface="Simplified Arabic"/>
              <a:ea typeface="Calibri"/>
              <a:cs typeface="Arial"/>
            </a:endParaRPr>
          </a:p>
          <a:p>
            <a:pPr>
              <a:lnSpc>
                <a:spcPct val="115000"/>
              </a:lnSpc>
            </a:pPr>
            <a:endParaRPr lang="en-US" sz="1400" dirty="0" smtClean="0">
              <a:effectLst/>
              <a:latin typeface="Calibri"/>
              <a:ea typeface="Calibri"/>
              <a:cs typeface="Arial"/>
            </a:endParaRPr>
          </a:p>
          <a:p>
            <a:pPr>
              <a:lnSpc>
                <a:spcPct val="115000"/>
              </a:lnSpc>
            </a:pPr>
            <a:r>
              <a:rPr lang="ar-SA" dirty="0" smtClean="0">
                <a:solidFill>
                  <a:srgbClr val="1F497D"/>
                </a:solidFill>
                <a:effectLst/>
                <a:latin typeface="Calibri"/>
                <a:ea typeface="Times New Roman"/>
                <a:cs typeface="Simplified Arabic"/>
              </a:rPr>
              <a:t>     </a:t>
            </a:r>
            <a:r>
              <a:rPr lang="ar-SA" sz="2800" dirty="0" smtClean="0">
                <a:solidFill>
                  <a:srgbClr val="1F497D"/>
                </a:solidFill>
                <a:effectLst/>
                <a:latin typeface="Calibri"/>
                <a:ea typeface="Times New Roman"/>
                <a:cs typeface="Simplified Arabic"/>
              </a:rPr>
              <a:t>من اشهر انواع السباحة واكثرها استخداما. وسبب تسميتها الحرة لان الفرد يستطيع استخدام اي طريقة للزحف على الماء. ولاكن في السباقات والبطولات لا يستخدم الا طريقة واحدة وهي كما في الشكل</a:t>
            </a:r>
            <a:r>
              <a:rPr lang="en-US" sz="2800" dirty="0" smtClean="0">
                <a:solidFill>
                  <a:srgbClr val="1F497D"/>
                </a:solidFill>
                <a:effectLst/>
                <a:latin typeface="Simplified Arabic"/>
                <a:ea typeface="Times New Roman"/>
                <a:cs typeface="Arial"/>
              </a:rPr>
              <a:t>.</a:t>
            </a:r>
            <a:endParaRPr lang="en-US" sz="1400" dirty="0">
              <a:effectLst/>
              <a:latin typeface="Calibri"/>
              <a:ea typeface="Calibri"/>
              <a:cs typeface="Arial"/>
            </a:endParaRPr>
          </a:p>
        </p:txBody>
      </p:sp>
      <p:pic>
        <p:nvPicPr>
          <p:cNvPr id="3" name="صورة 2" descr="C:\Users\almalak center\Downloads\8.jpg"/>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897065"/>
            <a:ext cx="4824536" cy="752475"/>
          </a:xfrm>
          <a:prstGeom prst="rect">
            <a:avLst/>
          </a:prstGeom>
          <a:noFill/>
          <a:ln>
            <a:noFill/>
          </a:ln>
        </p:spPr>
      </p:pic>
    </p:spTree>
    <p:extLst>
      <p:ext uri="{BB962C8B-B14F-4D97-AF65-F5344CB8AC3E}">
        <p14:creationId xmlns:p14="http://schemas.microsoft.com/office/powerpoint/2010/main" val="16127610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13</TotalTime>
  <Words>196</Words>
  <Application>Microsoft Office PowerPoint</Application>
  <PresentationFormat>عرض على الشاشة (3:4)‏</PresentationFormat>
  <Paragraphs>20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دبوس تثبيت</vt:lpstr>
      <vt:lpstr>انواع السباحة </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انواع السباحة </dc:title>
  <dc:creator>almalak center</dc:creator>
  <cp:lastModifiedBy>almalak center</cp:lastModifiedBy>
  <cp:revision>5</cp:revision>
  <dcterms:created xsi:type="dcterms:W3CDTF">2018-12-16T06:29:32Z</dcterms:created>
  <dcterms:modified xsi:type="dcterms:W3CDTF">2018-12-16T06:43:05Z</dcterms:modified>
</cp:coreProperties>
</file>